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05" r:id="rId3"/>
    <p:sldId id="360" r:id="rId4"/>
    <p:sldId id="361" r:id="rId5"/>
    <p:sldId id="362" r:id="rId6"/>
    <p:sldId id="363" r:id="rId7"/>
    <p:sldId id="348" r:id="rId8"/>
    <p:sldId id="349" r:id="rId9"/>
    <p:sldId id="342" r:id="rId10"/>
    <p:sldId id="343" r:id="rId11"/>
    <p:sldId id="322" r:id="rId12"/>
    <p:sldId id="323" r:id="rId13"/>
    <p:sldId id="324" r:id="rId14"/>
    <p:sldId id="327" r:id="rId15"/>
    <p:sldId id="277" r:id="rId16"/>
    <p:sldId id="330" r:id="rId17"/>
    <p:sldId id="338" r:id="rId18"/>
    <p:sldId id="339" r:id="rId19"/>
    <p:sldId id="334" r:id="rId20"/>
    <p:sldId id="335" r:id="rId21"/>
    <p:sldId id="341" r:id="rId22"/>
    <p:sldId id="336" r:id="rId23"/>
    <p:sldId id="337" r:id="rId24"/>
    <p:sldId id="309" r:id="rId25"/>
    <p:sldId id="350" r:id="rId26"/>
    <p:sldId id="307" r:id="rId27"/>
    <p:sldId id="296" r:id="rId28"/>
    <p:sldId id="299" r:id="rId29"/>
    <p:sldId id="306" r:id="rId30"/>
  </p:sldIdLst>
  <p:sldSz cx="9144000" cy="6858000" type="screen4x3"/>
  <p:notesSz cx="6781800" cy="99187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0000"/>
    <a:srgbClr val="FBFCD4"/>
    <a:srgbClr val="FEE6FC"/>
    <a:srgbClr val="FFCCFF"/>
    <a:srgbClr val="FCCCF9"/>
    <a:srgbClr val="FFCC99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8" autoAdjust="0"/>
  </p:normalViewPr>
  <p:slideViewPr>
    <p:cSldViewPr>
      <p:cViewPr varScale="1">
        <p:scale>
          <a:sx n="79" d="100"/>
          <a:sy n="79" d="100"/>
        </p:scale>
        <p:origin x="-106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FB20445-9308-47B9-9160-4D2271AD0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B20445-9308-47B9-9160-4D2271AD0920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8489C5-F894-4EF9-A0F2-F0DD58D542F7}" type="slidenum">
              <a:rPr lang="ru-RU" smtClean="0">
                <a:latin typeface="Arial" pitchFamily="34" charset="0"/>
              </a:rPr>
              <a:pPr/>
              <a:t>11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743772-FD71-4A77-9670-539C347587C1}" type="slidenum">
              <a:rPr lang="ru-RU" smtClean="0">
                <a:latin typeface="Arial" pitchFamily="34" charset="0"/>
              </a:rPr>
              <a:pPr/>
              <a:t>12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2AF4A-4B1C-45B7-9C96-2B45883B7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B1171-B083-46E9-AB26-B2CC6F36E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BED81-D01E-4150-BDDE-02E985A40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7A55D-980E-4A44-B910-A8F79EC49A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9B35-F01B-411C-A370-FFB979C0B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3733-0BE0-4A14-93E6-C160055418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30587-449B-492C-BA07-F0799A575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E5511-0D98-4DBE-B801-08A842F6C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5AD81-06F9-42EB-B456-40BCF7FB5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C242F-157F-4EAD-8813-56955D5E3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6D937-B617-44B3-9874-DAE183F35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CC"/>
            </a:gs>
            <a:gs pos="100000">
              <a:srgbClr val="FF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0CEA869-328B-4A84-88CD-D12ADD7C94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FFFF"/>
            </a:gs>
            <a:gs pos="100000">
              <a:srgbClr val="76767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8785225" cy="640873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Тема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8 </a:t>
            </a: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Военная педагогика. </a:t>
            </a:r>
            <a:br>
              <a:rPr lang="ru-RU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Особенности  </a:t>
            </a:r>
            <a:r>
              <a:rPr lang="ru-RU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военно-педагогического процесса </a:t>
            </a:r>
            <a:r>
              <a:rPr lang="ru-RU" sz="4000" dirty="0" smtClean="0"/>
              <a:t> </a:t>
            </a:r>
            <a:br>
              <a:rPr lang="ru-RU" sz="4000" dirty="0" smtClean="0"/>
            </a:br>
            <a:r>
              <a:rPr lang="ru-RU" sz="2400" b="1" dirty="0" smtClean="0">
                <a:solidFill>
                  <a:srgbClr val="FFFF00"/>
                </a:solidFill>
              </a:rPr>
              <a:t>Занятие 2 – лекция 2 часа</a:t>
            </a:r>
            <a:endParaRPr lang="ru-RU" b="1" dirty="0" smtClean="0">
              <a:solidFill>
                <a:srgbClr val="FFFF00"/>
              </a:solidFill>
            </a:endParaRPr>
          </a:p>
        </p:txBody>
      </p:sp>
      <p:pic>
        <p:nvPicPr>
          <p:cNvPr id="2052" name="Picture 6" descr="1042329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0"/>
            <a:ext cx="2305050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2015F-AA61-41CF-8982-069F63802712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684213" y="333375"/>
            <a:ext cx="7345362" cy="576263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FF0000"/>
                </a:solidFill>
              </a:rPr>
              <a:t>Основные функции процесса обучения воинов </a:t>
            </a:r>
          </a:p>
        </p:txBody>
      </p:sp>
      <p:sp>
        <p:nvSpPr>
          <p:cNvPr id="27652" name="AutoShape 6"/>
          <p:cNvSpPr>
            <a:spLocks noChangeArrowheads="1"/>
          </p:cNvSpPr>
          <p:nvPr/>
        </p:nvSpPr>
        <p:spPr bwMode="auto">
          <a:xfrm>
            <a:off x="2124075" y="1052513"/>
            <a:ext cx="4176713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Образовательная</a:t>
            </a:r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827088" y="1700213"/>
            <a:ext cx="7273925" cy="6477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990000"/>
                </a:solidFill>
              </a:rPr>
              <a:t>Вооружение воинов системой знаний, навыков, умений</a:t>
            </a:r>
          </a:p>
        </p:txBody>
      </p:sp>
      <p:sp>
        <p:nvSpPr>
          <p:cNvPr id="27654" name="AutoShape 10"/>
          <p:cNvSpPr>
            <a:spLocks noChangeArrowheads="1"/>
          </p:cNvSpPr>
          <p:nvPr/>
        </p:nvSpPr>
        <p:spPr bwMode="auto">
          <a:xfrm>
            <a:off x="1979613" y="2492375"/>
            <a:ext cx="4537075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Воспитательная</a:t>
            </a:r>
          </a:p>
        </p:txBody>
      </p:sp>
      <p:sp>
        <p:nvSpPr>
          <p:cNvPr id="27655" name="Rectangle 12"/>
          <p:cNvSpPr>
            <a:spLocks noChangeArrowheads="1"/>
          </p:cNvSpPr>
          <p:nvPr/>
        </p:nvSpPr>
        <p:spPr bwMode="auto">
          <a:xfrm>
            <a:off x="755650" y="3141663"/>
            <a:ext cx="7489825" cy="5762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990000"/>
                </a:solidFill>
              </a:rPr>
              <a:t>Формирование качеств личности военнослужащего и воинских коллективов</a:t>
            </a:r>
          </a:p>
        </p:txBody>
      </p:sp>
      <p:sp>
        <p:nvSpPr>
          <p:cNvPr id="27656" name="AutoShape 14"/>
          <p:cNvSpPr>
            <a:spLocks noChangeArrowheads="1"/>
          </p:cNvSpPr>
          <p:nvPr/>
        </p:nvSpPr>
        <p:spPr bwMode="auto">
          <a:xfrm>
            <a:off x="2051050" y="3860800"/>
            <a:ext cx="4537075" cy="57626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Развивающая</a:t>
            </a:r>
          </a:p>
        </p:txBody>
      </p:sp>
      <p:sp>
        <p:nvSpPr>
          <p:cNvPr id="27657" name="Rectangle 16"/>
          <p:cNvSpPr>
            <a:spLocks noChangeArrowheads="1"/>
          </p:cNvSpPr>
          <p:nvPr/>
        </p:nvSpPr>
        <p:spPr bwMode="auto">
          <a:xfrm>
            <a:off x="755650" y="4581525"/>
            <a:ext cx="7416800" cy="6477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>
                <a:solidFill>
                  <a:srgbClr val="990000"/>
                </a:solidFill>
              </a:rPr>
              <a:t>Совершенствование интеллектуальных и физических сил воинов</a:t>
            </a:r>
          </a:p>
        </p:txBody>
      </p:sp>
      <p:sp>
        <p:nvSpPr>
          <p:cNvPr id="27658" name="AutoShape 18"/>
          <p:cNvSpPr>
            <a:spLocks noChangeArrowheads="1"/>
          </p:cNvSpPr>
          <p:nvPr/>
        </p:nvSpPr>
        <p:spPr bwMode="auto">
          <a:xfrm>
            <a:off x="2195513" y="5300663"/>
            <a:ext cx="4321175" cy="57626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Психологическая</a:t>
            </a:r>
          </a:p>
          <a:p>
            <a:pPr algn="ctr"/>
            <a:r>
              <a:rPr lang="ru-RU" b="1">
                <a:solidFill>
                  <a:srgbClr val="0000FF"/>
                </a:solidFill>
              </a:rPr>
              <a:t>подготовка</a:t>
            </a:r>
          </a:p>
        </p:txBody>
      </p:sp>
      <p:sp>
        <p:nvSpPr>
          <p:cNvPr id="27659" name="Text Box 22"/>
          <p:cNvSpPr txBox="1">
            <a:spLocks noChangeArrowheads="1"/>
          </p:cNvSpPr>
          <p:nvPr/>
        </p:nvSpPr>
        <p:spPr bwMode="auto">
          <a:xfrm>
            <a:off x="4479925" y="64262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7660" name="Rectangle 23"/>
          <p:cNvSpPr>
            <a:spLocks noChangeArrowheads="1"/>
          </p:cNvSpPr>
          <p:nvPr/>
        </p:nvSpPr>
        <p:spPr bwMode="auto">
          <a:xfrm>
            <a:off x="900113" y="6021388"/>
            <a:ext cx="7273925" cy="6477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>
                <a:solidFill>
                  <a:srgbClr val="990000"/>
                </a:solidFill>
              </a:rPr>
              <a:t>Формирование постоянной готовности к решению</a:t>
            </a:r>
          </a:p>
          <a:p>
            <a:pPr algn="ctr"/>
            <a:r>
              <a:rPr lang="ru-RU" sz="1800" b="1">
                <a:solidFill>
                  <a:srgbClr val="990000"/>
                </a:solidFill>
              </a:rPr>
              <a:t> самых сложных боевых и служебных задач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E40D1-57D9-42FE-BA46-F9216CBB696E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750" y="260350"/>
            <a:ext cx="7993063" cy="936625"/>
          </a:xfrm>
          <a:prstGeom prst="roundRect">
            <a:avLst/>
          </a:prstGeom>
          <a:solidFill>
            <a:srgbClr val="FFCCF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kern="0" dirty="0">
                <a:solidFill>
                  <a:srgbClr val="C00000"/>
                </a:solidFill>
              </a:rPr>
              <a:t>Структурно военно-педагогический процесс складывается: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188" y="1628775"/>
            <a:ext cx="1635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00CC"/>
                </a:solidFill>
              </a:rPr>
              <a:t>Плановых занятий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1603375"/>
            <a:ext cx="2233613" cy="914400"/>
          </a:xfrm>
          <a:prstGeom prst="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Плановых занятий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70263" y="1628775"/>
            <a:ext cx="2303462" cy="914400"/>
          </a:xfrm>
          <a:prstGeom prst="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Учений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16688" y="1628775"/>
            <a:ext cx="2232025" cy="914400"/>
          </a:xfrm>
          <a:prstGeom prst="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Тренировок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88925" y="2719388"/>
            <a:ext cx="4032250" cy="914400"/>
          </a:xfrm>
          <a:prstGeom prst="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Педагогических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аспектов службы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751388" y="2719388"/>
            <a:ext cx="3997325" cy="914400"/>
          </a:xfrm>
          <a:prstGeom prst="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Политико-воспитательной работы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557463" y="3778250"/>
            <a:ext cx="3995737" cy="914400"/>
          </a:xfrm>
          <a:prstGeom prst="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CC"/>
                </a:solidFill>
              </a:rPr>
              <a:t>Спортивно-массовой работы</a:t>
            </a:r>
          </a:p>
        </p:txBody>
      </p:sp>
      <p:sp>
        <p:nvSpPr>
          <p:cNvPr id="11" name="Овал 10"/>
          <p:cNvSpPr/>
          <p:nvPr/>
        </p:nvSpPr>
        <p:spPr>
          <a:xfrm>
            <a:off x="669925" y="4789488"/>
            <a:ext cx="7704138" cy="914400"/>
          </a:xfrm>
          <a:prstGeom prst="ellipse">
            <a:avLst/>
          </a:prstGeom>
          <a:solidFill>
            <a:srgbClr val="FFC000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</a:rPr>
              <a:t>Условия эффективности военно-педагогического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</a:rPr>
              <a:t>процесса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368425" y="1196975"/>
            <a:ext cx="3167063" cy="406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2" idx="0"/>
          </p:cNvCxnSpPr>
          <p:nvPr/>
        </p:nvCxnSpPr>
        <p:spPr>
          <a:xfrm>
            <a:off x="4521200" y="1196975"/>
            <a:ext cx="3111500" cy="431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554538" y="1196975"/>
            <a:ext cx="0" cy="5127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2843213" y="1196975"/>
            <a:ext cx="1677987" cy="457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2627313" y="1654175"/>
            <a:ext cx="215900" cy="106521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6" idx="2"/>
          </p:cNvCxnSpPr>
          <p:nvPr/>
        </p:nvCxnSpPr>
        <p:spPr>
          <a:xfrm>
            <a:off x="4535488" y="1196975"/>
            <a:ext cx="1541462" cy="457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6076950" y="1654175"/>
            <a:ext cx="295275" cy="106521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18" idx="0"/>
          </p:cNvCxnSpPr>
          <p:nvPr/>
        </p:nvCxnSpPr>
        <p:spPr>
          <a:xfrm>
            <a:off x="4554538" y="2559050"/>
            <a:ext cx="0" cy="1219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88" name="Прямоугольник с одним вырезанным углом 71687"/>
          <p:cNvSpPr/>
          <p:nvPr/>
        </p:nvSpPr>
        <p:spPr>
          <a:xfrm>
            <a:off x="468313" y="5703888"/>
            <a:ext cx="3024187" cy="647700"/>
          </a:xfrm>
          <a:prstGeom prst="snip1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</a:rPr>
              <a:t>Самообразование</a:t>
            </a:r>
          </a:p>
        </p:txBody>
      </p:sp>
      <p:sp>
        <p:nvSpPr>
          <p:cNvPr id="46" name="Прямоугольник с одним вырезанным углом 45"/>
          <p:cNvSpPr/>
          <p:nvPr/>
        </p:nvSpPr>
        <p:spPr>
          <a:xfrm flipH="1">
            <a:off x="5673725" y="5703888"/>
            <a:ext cx="3065463" cy="647700"/>
          </a:xfrm>
          <a:prstGeom prst="snip1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</a:rPr>
              <a:t>Самовоспитание</a:t>
            </a:r>
          </a:p>
        </p:txBody>
      </p:sp>
      <p:sp>
        <p:nvSpPr>
          <p:cNvPr id="71691" name="Двойная стрелка влево/вправо 71690"/>
          <p:cNvSpPr/>
          <p:nvPr/>
        </p:nvSpPr>
        <p:spPr>
          <a:xfrm>
            <a:off x="3492500" y="5867400"/>
            <a:ext cx="2181225" cy="585788"/>
          </a:xfrm>
          <a:prstGeom prst="leftRightArrow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</a:rPr>
              <a:t>Воинов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B81AC-673A-48EA-AE5E-0CB3C3019631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8964613" cy="640873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smtClean="0"/>
              <a:t>    </a:t>
            </a:r>
            <a:r>
              <a:rPr lang="ru-RU" sz="2800" b="1" smtClean="0">
                <a:solidFill>
                  <a:srgbClr val="C00000"/>
                </a:solidFill>
              </a:rPr>
              <a:t>Характер военно-педагогического процесса  обуславливается;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/>
              <a:t> а) </a:t>
            </a:r>
            <a:r>
              <a:rPr lang="ru-RU" sz="2400" b="1" smtClean="0">
                <a:solidFill>
                  <a:srgbClr val="0000CC"/>
                </a:solidFill>
              </a:rPr>
              <a:t>характером учебно-воспитательных задач;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/>
              <a:t> б) содержанием усваиваемых идей, норм и принципов поведения, особенностями изучаемой техники и вооружения, способов решения служебно-боевых задач;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00CC"/>
                </a:solidFill>
                <a:latin typeface="Times New Roman" pitchFamily="18" charset="0"/>
              </a:rPr>
              <a:t>в) организацией и методикой проведения занятий, учений, тренировок, мероприятий воспитательного характера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  <a:t>г) природно-климатическими условиями и материально-техническим обеспечением занятий и учений;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00CC"/>
                </a:solidFill>
                <a:latin typeface="Times New Roman" pitchFamily="18" charset="0"/>
              </a:rPr>
              <a:t> д) нравственным, социально-психологическим климатом, который существует в воинском коллективе;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  <a:t>е) степенью подготовленности обучаемых (воспитуемых) и педагогической культурой обучающих (воспитателей).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1FFE8-9F5A-4C2A-A787-3EA77AAB1C62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</a:rPr>
              <a:t>Особенностью военно-педагогического процесса является :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 </a:t>
            </a: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</a:rPr>
              <a:t>направленность;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8000"/>
                </a:solidFill>
                <a:latin typeface="Times New Roman" pitchFamily="18" charset="0"/>
              </a:rPr>
              <a:t>строгое соответствие требованиям воинских уставов и  интересам непрерывного повышения боевой готовности;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</a:rPr>
              <a:t>тесная связь со всей служебной деятельностью;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8000"/>
                </a:solidFill>
                <a:latin typeface="Times New Roman" pitchFamily="18" charset="0"/>
              </a:rPr>
              <a:t>полевая, морская и воздушная выучка личного состава — основное ведущее звено подготовки военнослужащих подразделений и частей (кораблей);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</a:rPr>
              <a:t>органическое единство теоретической и практической подготовки воинов;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8000"/>
                </a:solidFill>
                <a:latin typeface="Times New Roman" pitchFamily="18" charset="0"/>
              </a:rPr>
              <a:t>высокая техническая оснащенность занятий и учений;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</a:rPr>
              <a:t>напряженный характер учебно-воспитательной работы проведение ее в обстановке, приближенной к боевой;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8000"/>
                </a:solidFill>
                <a:latin typeface="Times New Roman" pitchFamily="18" charset="0"/>
              </a:rPr>
              <a:t>единство индивидуальной и коллективной подготовки воинов;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9E9A5A-16F0-4589-BDCA-73173313D029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2051050" y="260350"/>
            <a:ext cx="5113338" cy="6477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0000FF"/>
                </a:solidFill>
              </a:rPr>
              <a:t>Схема процесса обучения</a:t>
            </a:r>
            <a:r>
              <a:rPr lang="ru-RU" sz="1800"/>
              <a:t> </a:t>
            </a:r>
          </a:p>
        </p:txBody>
      </p:sp>
      <p:sp>
        <p:nvSpPr>
          <p:cNvPr id="31748" name="Text Box 9"/>
          <p:cNvSpPr txBox="1">
            <a:spLocks noChangeArrowheads="1"/>
          </p:cNvSpPr>
          <p:nvPr/>
        </p:nvSpPr>
        <p:spPr bwMode="auto">
          <a:xfrm flipH="1" flipV="1">
            <a:off x="4651375" y="197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31749" name="Text Box 11"/>
          <p:cNvSpPr txBox="1">
            <a:spLocks noChangeArrowheads="1"/>
          </p:cNvSpPr>
          <p:nvPr/>
        </p:nvSpPr>
        <p:spPr bwMode="auto">
          <a:xfrm>
            <a:off x="1042988" y="1217613"/>
            <a:ext cx="6913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800"/>
          </a:p>
        </p:txBody>
      </p:sp>
      <p:sp>
        <p:nvSpPr>
          <p:cNvPr id="31750" name="Rectangle 12"/>
          <p:cNvSpPr>
            <a:spLocks noChangeArrowheads="1"/>
          </p:cNvSpPr>
          <p:nvPr/>
        </p:nvSpPr>
        <p:spPr bwMode="auto">
          <a:xfrm>
            <a:off x="1331913" y="1052513"/>
            <a:ext cx="6624637" cy="108108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Содержание</a:t>
            </a:r>
          </a:p>
          <a:p>
            <a:pPr algn="ctr"/>
            <a:r>
              <a:rPr lang="ru-RU" sz="2400" b="1">
                <a:solidFill>
                  <a:srgbClr val="0000FF"/>
                </a:solidFill>
              </a:rPr>
              <a:t>(научные положения, принципы, нормы, </a:t>
            </a:r>
          </a:p>
          <a:p>
            <a:pPr algn="ctr"/>
            <a:r>
              <a:rPr lang="ru-RU" sz="2400" b="1">
                <a:solidFill>
                  <a:srgbClr val="0000FF"/>
                </a:solidFill>
              </a:rPr>
              <a:t>способы деятельности)</a:t>
            </a:r>
          </a:p>
        </p:txBody>
      </p:sp>
      <p:sp>
        <p:nvSpPr>
          <p:cNvPr id="31751" name="Rectangle 18"/>
          <p:cNvSpPr>
            <a:spLocks noChangeArrowheads="1"/>
          </p:cNvSpPr>
          <p:nvPr/>
        </p:nvSpPr>
        <p:spPr bwMode="auto">
          <a:xfrm>
            <a:off x="250825" y="2420938"/>
            <a:ext cx="2592388" cy="5032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Цель</a:t>
            </a:r>
          </a:p>
        </p:txBody>
      </p:sp>
      <p:sp>
        <p:nvSpPr>
          <p:cNvPr id="31752" name="Rectangle 20"/>
          <p:cNvSpPr>
            <a:spLocks noChangeArrowheads="1"/>
          </p:cNvSpPr>
          <p:nvPr/>
        </p:nvSpPr>
        <p:spPr bwMode="auto">
          <a:xfrm>
            <a:off x="250825" y="3068638"/>
            <a:ext cx="2592388" cy="431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Обучающий </a:t>
            </a:r>
          </a:p>
        </p:txBody>
      </p:sp>
      <p:sp>
        <p:nvSpPr>
          <p:cNvPr id="31753" name="Rectangle 22"/>
          <p:cNvSpPr>
            <a:spLocks noChangeArrowheads="1"/>
          </p:cNvSpPr>
          <p:nvPr/>
        </p:nvSpPr>
        <p:spPr bwMode="auto">
          <a:xfrm>
            <a:off x="250825" y="3644900"/>
            <a:ext cx="2592388" cy="50482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Обучаемые</a:t>
            </a:r>
          </a:p>
        </p:txBody>
      </p:sp>
      <p:sp>
        <p:nvSpPr>
          <p:cNvPr id="31754" name="Oval 24"/>
          <p:cNvSpPr>
            <a:spLocks noChangeArrowheads="1"/>
          </p:cNvSpPr>
          <p:nvPr/>
        </p:nvSpPr>
        <p:spPr bwMode="auto">
          <a:xfrm>
            <a:off x="323850" y="4365625"/>
            <a:ext cx="2376488" cy="6477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Средства обучения</a:t>
            </a:r>
          </a:p>
        </p:txBody>
      </p:sp>
      <p:sp>
        <p:nvSpPr>
          <p:cNvPr id="31755" name="Line 27"/>
          <p:cNvSpPr>
            <a:spLocks noChangeShapeType="1"/>
          </p:cNvSpPr>
          <p:nvPr/>
        </p:nvSpPr>
        <p:spPr bwMode="auto">
          <a:xfrm>
            <a:off x="1403350" y="4149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756" name="Line 31"/>
          <p:cNvSpPr>
            <a:spLocks noChangeShapeType="1"/>
          </p:cNvSpPr>
          <p:nvPr/>
        </p:nvSpPr>
        <p:spPr bwMode="auto">
          <a:xfrm>
            <a:off x="1763713" y="429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757" name="Line 45"/>
          <p:cNvSpPr>
            <a:spLocks noChangeShapeType="1"/>
          </p:cNvSpPr>
          <p:nvPr/>
        </p:nvSpPr>
        <p:spPr bwMode="auto">
          <a:xfrm flipV="1">
            <a:off x="1619250" y="4149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758" name="Line 48"/>
          <p:cNvSpPr>
            <a:spLocks noChangeShapeType="1"/>
          </p:cNvSpPr>
          <p:nvPr/>
        </p:nvSpPr>
        <p:spPr bwMode="auto">
          <a:xfrm flipV="1">
            <a:off x="1619250" y="35004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759" name="Line 52"/>
          <p:cNvSpPr>
            <a:spLocks noChangeShapeType="1"/>
          </p:cNvSpPr>
          <p:nvPr/>
        </p:nvSpPr>
        <p:spPr bwMode="auto">
          <a:xfrm>
            <a:off x="1403350" y="35004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760" name="Line 60"/>
          <p:cNvSpPr>
            <a:spLocks noChangeShapeType="1"/>
          </p:cNvSpPr>
          <p:nvPr/>
        </p:nvSpPr>
        <p:spPr bwMode="auto">
          <a:xfrm>
            <a:off x="1547813" y="29241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61" name="Rectangle 67"/>
          <p:cNvSpPr>
            <a:spLocks noChangeArrowheads="1"/>
          </p:cNvSpPr>
          <p:nvPr/>
        </p:nvSpPr>
        <p:spPr bwMode="auto">
          <a:xfrm>
            <a:off x="3563938" y="2420938"/>
            <a:ext cx="5256212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Качества личности воина и</a:t>
            </a:r>
          </a:p>
          <a:p>
            <a:pPr algn="ctr"/>
            <a:r>
              <a:rPr lang="ru-RU" sz="2000" b="1">
                <a:solidFill>
                  <a:srgbClr val="FF0000"/>
                </a:solidFill>
              </a:rPr>
              <a:t> воинского коллектива</a:t>
            </a:r>
          </a:p>
        </p:txBody>
      </p:sp>
      <p:sp>
        <p:nvSpPr>
          <p:cNvPr id="31762" name="Rectangle 69"/>
          <p:cNvSpPr>
            <a:spLocks noChangeArrowheads="1"/>
          </p:cNvSpPr>
          <p:nvPr/>
        </p:nvSpPr>
        <p:spPr bwMode="auto">
          <a:xfrm>
            <a:off x="3563938" y="3213100"/>
            <a:ext cx="525621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Система знаний, навыков, умений</a:t>
            </a:r>
          </a:p>
        </p:txBody>
      </p:sp>
      <p:sp>
        <p:nvSpPr>
          <p:cNvPr id="31763" name="Rectangle 71"/>
          <p:cNvSpPr>
            <a:spLocks noChangeArrowheads="1"/>
          </p:cNvSpPr>
          <p:nvPr/>
        </p:nvSpPr>
        <p:spPr bwMode="auto">
          <a:xfrm>
            <a:off x="3563938" y="4005263"/>
            <a:ext cx="5256212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Умение творчески мыслить, эффективно</a:t>
            </a:r>
          </a:p>
          <a:p>
            <a:pPr algn="ctr"/>
            <a:r>
              <a:rPr lang="ru-RU" sz="2000" b="1">
                <a:solidFill>
                  <a:srgbClr val="FF0000"/>
                </a:solidFill>
              </a:rPr>
              <a:t> управлять чувствами и волей</a:t>
            </a:r>
          </a:p>
        </p:txBody>
      </p:sp>
      <p:sp>
        <p:nvSpPr>
          <p:cNvPr id="31764" name="Rectangle 73"/>
          <p:cNvSpPr>
            <a:spLocks noChangeArrowheads="1"/>
          </p:cNvSpPr>
          <p:nvPr/>
        </p:nvSpPr>
        <p:spPr bwMode="auto">
          <a:xfrm>
            <a:off x="3563938" y="4868863"/>
            <a:ext cx="5256212" cy="987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Физическая выносливость, психологическая</a:t>
            </a:r>
          </a:p>
          <a:p>
            <a:pPr algn="ctr"/>
            <a:r>
              <a:rPr lang="ru-RU" sz="2000" b="1">
                <a:solidFill>
                  <a:srgbClr val="FF0000"/>
                </a:solidFill>
              </a:rPr>
              <a:t>готовность к выполнению служебных и</a:t>
            </a:r>
          </a:p>
          <a:p>
            <a:pPr algn="ctr"/>
            <a:r>
              <a:rPr lang="ru-RU" sz="2000" b="1">
                <a:solidFill>
                  <a:srgbClr val="FF0000"/>
                </a:solidFill>
              </a:rPr>
              <a:t> боевых задач</a:t>
            </a:r>
          </a:p>
        </p:txBody>
      </p:sp>
      <p:sp>
        <p:nvSpPr>
          <p:cNvPr id="31765" name="Rectangle 81"/>
          <p:cNvSpPr>
            <a:spLocks noChangeArrowheads="1"/>
          </p:cNvSpPr>
          <p:nvPr/>
        </p:nvSpPr>
        <p:spPr bwMode="auto">
          <a:xfrm>
            <a:off x="3059113" y="2420938"/>
            <a:ext cx="360362" cy="3384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800000"/>
                </a:solidFill>
              </a:rPr>
              <a:t>Р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Е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З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У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Л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Ь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Т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А</a:t>
            </a:r>
          </a:p>
          <a:p>
            <a:pPr algn="ctr"/>
            <a:r>
              <a:rPr lang="ru-RU" sz="2000" b="1">
                <a:solidFill>
                  <a:srgbClr val="800000"/>
                </a:solidFill>
              </a:rPr>
              <a:t>Т</a:t>
            </a:r>
          </a:p>
        </p:txBody>
      </p:sp>
      <p:sp>
        <p:nvSpPr>
          <p:cNvPr id="31766" name="Line 83"/>
          <p:cNvSpPr>
            <a:spLocks noChangeShapeType="1"/>
          </p:cNvSpPr>
          <p:nvPr/>
        </p:nvSpPr>
        <p:spPr bwMode="auto">
          <a:xfrm flipV="1">
            <a:off x="3419475" y="42211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67" name="Line 86"/>
          <p:cNvSpPr>
            <a:spLocks noChangeShapeType="1"/>
          </p:cNvSpPr>
          <p:nvPr/>
        </p:nvSpPr>
        <p:spPr bwMode="auto">
          <a:xfrm>
            <a:off x="6011863" y="29972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68" name="Line 89"/>
          <p:cNvSpPr>
            <a:spLocks noChangeShapeType="1"/>
          </p:cNvSpPr>
          <p:nvPr/>
        </p:nvSpPr>
        <p:spPr bwMode="auto">
          <a:xfrm>
            <a:off x="6011863" y="37893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69" name="Line 92"/>
          <p:cNvSpPr>
            <a:spLocks noChangeShapeType="1"/>
          </p:cNvSpPr>
          <p:nvPr/>
        </p:nvSpPr>
        <p:spPr bwMode="auto">
          <a:xfrm flipH="1">
            <a:off x="6011863" y="458152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E00D2-F197-4E43-A108-6E1FDE65478C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Процесс обучения предполагает:</a:t>
            </a:r>
            <a:r>
              <a:rPr lang="ru-RU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ru-RU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endParaRPr lang="ru-RU" sz="4000" b="1" smtClean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определение, постановка целей обучения;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планирование и организацию учебной работы, определение содержания, методов и средств достижения цели;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предъявление учебного материала разными способами и его восприятие;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выполнение обучающими  учебных действий и операций;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организацию обратной связи, контроль и корректировку работы по усвоению содержания;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анализ и самоанализ, оценку результатов обучения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76BC3-D83F-49A5-B379-1D9B13E6D8F8}" type="slidenum">
              <a:rPr lang="ru-RU"/>
              <a:pPr>
                <a:defRPr/>
              </a:pPr>
              <a:t>16</a:t>
            </a:fld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905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</a:t>
            </a:r>
            <a:r>
              <a:rPr lang="ru-RU" b="1" smtClean="0">
                <a:solidFill>
                  <a:srgbClr val="0000FF"/>
                </a:solidFill>
                <a:latin typeface="Times New Roman" pitchFamily="18" charset="0"/>
              </a:rPr>
              <a:t>Методы обучения - это способы взаимосвязанной деятельности обучающего и обучаемых, при помощи которых достигается овладение воинами знаниями, навыками и умениями, развитие их умственных и физических сил, формирование у них качеств, необходимых для успешного выполнения воинского долга.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CB048-EFA6-4591-84D4-B6F28E874777}" type="slidenum">
              <a:rPr lang="ru-RU"/>
              <a:pPr>
                <a:defRPr/>
              </a:pPr>
              <a:t>17</a:t>
            </a:fld>
            <a:endParaRPr lang="ru-RU"/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1692275" y="836613"/>
            <a:ext cx="6121400" cy="9144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0000FF"/>
                </a:solidFill>
              </a:rPr>
              <a:t>Методы обучения</a:t>
            </a:r>
          </a:p>
        </p:txBody>
      </p:sp>
      <p:sp>
        <p:nvSpPr>
          <p:cNvPr id="34820" name="Oval 6"/>
          <p:cNvSpPr>
            <a:spLocks noChangeArrowheads="1"/>
          </p:cNvSpPr>
          <p:nvPr/>
        </p:nvSpPr>
        <p:spPr bwMode="auto">
          <a:xfrm>
            <a:off x="179388" y="2349500"/>
            <a:ext cx="3938587" cy="1057275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Устное изложение</a:t>
            </a:r>
          </a:p>
        </p:txBody>
      </p:sp>
      <p:sp>
        <p:nvSpPr>
          <p:cNvPr id="34821" name="Oval 7"/>
          <p:cNvSpPr>
            <a:spLocks noChangeArrowheads="1"/>
          </p:cNvSpPr>
          <p:nvPr/>
        </p:nvSpPr>
        <p:spPr bwMode="auto">
          <a:xfrm>
            <a:off x="4932363" y="2349500"/>
            <a:ext cx="3960812" cy="1057275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Упражнение</a:t>
            </a:r>
          </a:p>
        </p:txBody>
      </p:sp>
      <p:sp>
        <p:nvSpPr>
          <p:cNvPr id="34822" name="Oval 8"/>
          <p:cNvSpPr>
            <a:spLocks noChangeArrowheads="1"/>
          </p:cNvSpPr>
          <p:nvPr/>
        </p:nvSpPr>
        <p:spPr bwMode="auto">
          <a:xfrm>
            <a:off x="179388" y="3789363"/>
            <a:ext cx="3887787" cy="10795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Обсуждение</a:t>
            </a:r>
          </a:p>
        </p:txBody>
      </p:sp>
      <p:sp>
        <p:nvSpPr>
          <p:cNvPr id="34823" name="Oval 10"/>
          <p:cNvSpPr>
            <a:spLocks noChangeArrowheads="1"/>
          </p:cNvSpPr>
          <p:nvPr/>
        </p:nvSpPr>
        <p:spPr bwMode="auto">
          <a:xfrm>
            <a:off x="250825" y="5300663"/>
            <a:ext cx="3816350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Показ (демонстрация)</a:t>
            </a:r>
          </a:p>
        </p:txBody>
      </p:sp>
      <p:sp>
        <p:nvSpPr>
          <p:cNvPr id="34824" name="Oval 11"/>
          <p:cNvSpPr>
            <a:spLocks noChangeArrowheads="1"/>
          </p:cNvSpPr>
          <p:nvPr/>
        </p:nvSpPr>
        <p:spPr bwMode="auto">
          <a:xfrm>
            <a:off x="5003800" y="5373688"/>
            <a:ext cx="3671888" cy="10795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Практическая работа</a:t>
            </a:r>
          </a:p>
        </p:txBody>
      </p:sp>
      <p:sp>
        <p:nvSpPr>
          <p:cNvPr id="34825" name="Text Box 21"/>
          <p:cNvSpPr txBox="1">
            <a:spLocks noChangeArrowheads="1"/>
          </p:cNvSpPr>
          <p:nvPr/>
        </p:nvSpPr>
        <p:spPr bwMode="auto">
          <a:xfrm flipH="1" flipV="1">
            <a:off x="6970713" y="4459288"/>
            <a:ext cx="627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ru-RU"/>
          </a:p>
        </p:txBody>
      </p:sp>
      <p:sp>
        <p:nvSpPr>
          <p:cNvPr id="34826" name="Oval 22"/>
          <p:cNvSpPr>
            <a:spLocks noChangeArrowheads="1"/>
          </p:cNvSpPr>
          <p:nvPr/>
        </p:nvSpPr>
        <p:spPr bwMode="auto">
          <a:xfrm>
            <a:off x="4859338" y="3789363"/>
            <a:ext cx="3960812" cy="1152525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Самостоятельная работа</a:t>
            </a:r>
          </a:p>
        </p:txBody>
      </p:sp>
      <p:sp>
        <p:nvSpPr>
          <p:cNvPr id="34827" name="Line 26"/>
          <p:cNvSpPr>
            <a:spLocks noChangeShapeType="1"/>
          </p:cNvSpPr>
          <p:nvPr/>
        </p:nvSpPr>
        <p:spPr bwMode="auto">
          <a:xfrm flipH="1">
            <a:off x="4500563" y="1700213"/>
            <a:ext cx="0" cy="424973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28" name="Line 29"/>
          <p:cNvSpPr>
            <a:spLocks noChangeShapeType="1"/>
          </p:cNvSpPr>
          <p:nvPr/>
        </p:nvSpPr>
        <p:spPr bwMode="auto">
          <a:xfrm flipH="1" flipV="1">
            <a:off x="4067175" y="2852738"/>
            <a:ext cx="504825" cy="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29" name="Line 31"/>
          <p:cNvSpPr>
            <a:spLocks noChangeShapeType="1"/>
          </p:cNvSpPr>
          <p:nvPr/>
        </p:nvSpPr>
        <p:spPr bwMode="auto">
          <a:xfrm flipV="1">
            <a:off x="4572000" y="2852738"/>
            <a:ext cx="360363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30" name="Line 33"/>
          <p:cNvSpPr>
            <a:spLocks noChangeShapeType="1"/>
          </p:cNvSpPr>
          <p:nvPr/>
        </p:nvSpPr>
        <p:spPr bwMode="auto">
          <a:xfrm flipH="1">
            <a:off x="4067175" y="4365625"/>
            <a:ext cx="433388" cy="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31" name="Line 36"/>
          <p:cNvSpPr>
            <a:spLocks noChangeShapeType="1"/>
          </p:cNvSpPr>
          <p:nvPr/>
        </p:nvSpPr>
        <p:spPr bwMode="auto">
          <a:xfrm flipV="1">
            <a:off x="4500563" y="4365625"/>
            <a:ext cx="358775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32" name="Line 37"/>
          <p:cNvSpPr>
            <a:spLocks noChangeShapeType="1"/>
          </p:cNvSpPr>
          <p:nvPr/>
        </p:nvSpPr>
        <p:spPr bwMode="auto">
          <a:xfrm flipH="1" flipV="1">
            <a:off x="4067175" y="5876925"/>
            <a:ext cx="433388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33" name="Line 46"/>
          <p:cNvSpPr>
            <a:spLocks noChangeShapeType="1"/>
          </p:cNvSpPr>
          <p:nvPr/>
        </p:nvSpPr>
        <p:spPr bwMode="auto">
          <a:xfrm>
            <a:off x="4427538" y="5876925"/>
            <a:ext cx="576262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07E48-BB0E-4FB1-B2A9-92E5BC7E1B7B}" type="slidenum">
              <a:rPr lang="ru-RU"/>
              <a:pPr>
                <a:defRPr/>
              </a:pPr>
              <a:t>18</a:t>
            </a:fld>
            <a:endParaRPr lang="ru-RU"/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339975" y="188913"/>
            <a:ext cx="4319588" cy="647700"/>
          </a:xfrm>
          <a:prstGeom prst="rect">
            <a:avLst/>
          </a:prstGeom>
          <a:solidFill>
            <a:srgbClr val="FFCC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3300"/>
                </a:solidFill>
              </a:rPr>
              <a:t>Метод устного изложения</a:t>
            </a: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1208088" y="931863"/>
            <a:ext cx="2590800" cy="647700"/>
          </a:xfrm>
          <a:prstGeom prst="rect">
            <a:avLst/>
          </a:prstGeom>
          <a:solidFill>
            <a:srgbClr val="FEE6F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Рассказ</a:t>
            </a:r>
          </a:p>
        </p:txBody>
      </p:sp>
      <p:sp>
        <p:nvSpPr>
          <p:cNvPr id="35845" name="Rectangle 10"/>
          <p:cNvSpPr>
            <a:spLocks noChangeArrowheads="1"/>
          </p:cNvSpPr>
          <p:nvPr/>
        </p:nvSpPr>
        <p:spPr bwMode="auto">
          <a:xfrm>
            <a:off x="179388" y="1773238"/>
            <a:ext cx="2608262" cy="647700"/>
          </a:xfrm>
          <a:prstGeom prst="rect">
            <a:avLst/>
          </a:prstGeom>
          <a:solidFill>
            <a:srgbClr val="FEE6F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Объяснение</a:t>
            </a:r>
          </a:p>
        </p:txBody>
      </p:sp>
      <p:sp>
        <p:nvSpPr>
          <p:cNvPr id="35846" name="Text Box 11"/>
          <p:cNvSpPr txBox="1">
            <a:spLocks noChangeArrowheads="1"/>
          </p:cNvSpPr>
          <p:nvPr/>
        </p:nvSpPr>
        <p:spPr bwMode="auto">
          <a:xfrm>
            <a:off x="2319338" y="4410075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5847" name="Rectangle 13"/>
          <p:cNvSpPr>
            <a:spLocks noChangeArrowheads="1"/>
          </p:cNvSpPr>
          <p:nvPr/>
        </p:nvSpPr>
        <p:spPr bwMode="auto">
          <a:xfrm>
            <a:off x="4932363" y="931863"/>
            <a:ext cx="2930525" cy="647700"/>
          </a:xfrm>
          <a:prstGeom prst="rect">
            <a:avLst/>
          </a:prstGeom>
          <a:solidFill>
            <a:srgbClr val="FEE6F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Инструктирование</a:t>
            </a:r>
          </a:p>
        </p:txBody>
      </p:sp>
      <p:sp>
        <p:nvSpPr>
          <p:cNvPr id="35848" name="Rectangle 15"/>
          <p:cNvSpPr>
            <a:spLocks noChangeArrowheads="1"/>
          </p:cNvSpPr>
          <p:nvPr/>
        </p:nvSpPr>
        <p:spPr bwMode="auto">
          <a:xfrm>
            <a:off x="6011863" y="1773238"/>
            <a:ext cx="2808287" cy="647700"/>
          </a:xfrm>
          <a:prstGeom prst="rect">
            <a:avLst/>
          </a:prstGeom>
          <a:solidFill>
            <a:srgbClr val="FEE6F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Лекция </a:t>
            </a:r>
          </a:p>
        </p:txBody>
      </p:sp>
      <p:sp>
        <p:nvSpPr>
          <p:cNvPr id="35849" name="Oval 17"/>
          <p:cNvSpPr>
            <a:spLocks noChangeArrowheads="1"/>
          </p:cNvSpPr>
          <p:nvPr/>
        </p:nvSpPr>
        <p:spPr bwMode="auto">
          <a:xfrm>
            <a:off x="2484438" y="3068638"/>
            <a:ext cx="3960812" cy="9144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00FF"/>
                </a:solidFill>
              </a:rPr>
              <a:t>Метод обсуждения</a:t>
            </a:r>
          </a:p>
        </p:txBody>
      </p:sp>
      <p:sp>
        <p:nvSpPr>
          <p:cNvPr id="35850" name="Oval 19"/>
          <p:cNvSpPr>
            <a:spLocks noChangeArrowheads="1"/>
          </p:cNvSpPr>
          <p:nvPr/>
        </p:nvSpPr>
        <p:spPr bwMode="auto">
          <a:xfrm>
            <a:off x="1692275" y="4005263"/>
            <a:ext cx="5759450" cy="647700"/>
          </a:xfrm>
          <a:prstGeom prst="ellipse">
            <a:avLst/>
          </a:prstGeom>
          <a:solidFill>
            <a:srgbClr val="FEE6FC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8000"/>
                </a:solidFill>
              </a:rPr>
              <a:t>Беседа</a:t>
            </a:r>
          </a:p>
        </p:txBody>
      </p:sp>
      <p:sp>
        <p:nvSpPr>
          <p:cNvPr id="35851" name="Oval 21"/>
          <p:cNvSpPr>
            <a:spLocks noChangeArrowheads="1"/>
          </p:cNvSpPr>
          <p:nvPr/>
        </p:nvSpPr>
        <p:spPr bwMode="auto">
          <a:xfrm>
            <a:off x="1258888" y="4652963"/>
            <a:ext cx="6842125" cy="792162"/>
          </a:xfrm>
          <a:prstGeom prst="ellipse">
            <a:avLst/>
          </a:prstGeom>
          <a:solidFill>
            <a:srgbClr val="FEE6F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8000"/>
                </a:solidFill>
              </a:rPr>
              <a:t>Классно-групповое занятие </a:t>
            </a:r>
          </a:p>
        </p:txBody>
      </p:sp>
      <p:sp>
        <p:nvSpPr>
          <p:cNvPr id="35852" name="Oval 23"/>
          <p:cNvSpPr>
            <a:spLocks noChangeArrowheads="1"/>
          </p:cNvSpPr>
          <p:nvPr/>
        </p:nvSpPr>
        <p:spPr bwMode="auto">
          <a:xfrm>
            <a:off x="900113" y="5445125"/>
            <a:ext cx="7632700" cy="792163"/>
          </a:xfrm>
          <a:prstGeom prst="ellipse">
            <a:avLst/>
          </a:prstGeom>
          <a:solidFill>
            <a:srgbClr val="FEE6FC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8000"/>
                </a:solidFill>
              </a:rPr>
              <a:t>Семинар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356100" y="825500"/>
            <a:ext cx="0" cy="13684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356100" y="1255713"/>
            <a:ext cx="576263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35844" idx="3"/>
          </p:cNvCxnSpPr>
          <p:nvPr/>
        </p:nvCxnSpPr>
        <p:spPr>
          <a:xfrm flipH="1">
            <a:off x="3798888" y="1255713"/>
            <a:ext cx="55721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4356100" y="2193925"/>
            <a:ext cx="1655763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2787650" y="2193925"/>
            <a:ext cx="156845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402A93-D7C5-4DF0-A6D4-997299D60DB0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Метод показа: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800000"/>
                </a:solidFill>
              </a:rPr>
              <a:t>Сущность состоит в том, чтобы создать у обучаемых наглядный образ изучаемого явления, сформировать конкретные представления об устройстве техники, вооружения, способов, действий на службе и в бою.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                       </a:t>
            </a:r>
            <a:r>
              <a:rPr lang="ru-RU" sz="2400" b="1" smtClean="0">
                <a:solidFill>
                  <a:srgbClr val="008000"/>
                </a:solidFill>
              </a:rPr>
              <a:t>Виды показа: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3300"/>
                </a:solidFill>
              </a:rPr>
              <a:t>личный показ изучаемых приемов, действий,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3300"/>
                </a:solidFill>
              </a:rPr>
              <a:t>показ боевой техники, оружия, снаряжения;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3300"/>
                </a:solidFill>
              </a:rPr>
              <a:t> показ изобразительных средств наглядности (картин, рисунков, фотографий, макетов, графиков диаграмм и др.);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3300"/>
                </a:solidFill>
              </a:rPr>
              <a:t> показ кинофильмов, телепередач, фильмов и диапозитивов;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3300"/>
                </a:solidFill>
              </a:rPr>
              <a:t>демонстрация звукозаписи.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10073-C6CB-43A0-8913-1F7BB5CFCC14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</a:t>
            </a:r>
            <a:r>
              <a:rPr lang="ru-RU" sz="24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Военная дидактика и её роль в организации боевой и государственно-правовой подготовки войск. Понятие о принципах обучения воинов. Сущность и специфика обучения воинов. Средства и методы педагогического воздействия на личность военнослужащего. Процесс воспитания воинов. Сущность, основные направления, принципы, формы и методы воспитания. Самовоспитание воинов. Особенности воспитания воинов в современных условиях.</a:t>
            </a:r>
          </a:p>
          <a:p>
            <a:pPr algn="ctr" eaLnBrk="1" hangingPunct="1">
              <a:buFontTx/>
              <a:buNone/>
              <a:defRPr/>
            </a:pPr>
            <a:endParaRPr lang="ru-RU" sz="4000" b="1" dirty="0" smtClean="0">
              <a:solidFill>
                <a:srgbClr val="0000FF"/>
              </a:solidFill>
              <a:latin typeface="Goudy Stout" pitchFamily="18" charset="0"/>
            </a:endParaRPr>
          </a:p>
          <a:p>
            <a:pPr eaLnBrk="1" hangingPunct="1">
              <a:defRPr/>
            </a:pPr>
            <a:endParaRPr lang="ru-RU" sz="4000" b="1" dirty="0" smtClean="0">
              <a:solidFill>
                <a:srgbClr val="0000FF"/>
              </a:solidFill>
              <a:latin typeface="Goudy Stout" pitchFamily="18" charset="0"/>
            </a:endParaRPr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899592" y="332656"/>
            <a:ext cx="4945583" cy="94719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Учебные вопросы: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pic>
        <p:nvPicPr>
          <p:cNvPr id="23558" name="Picture 9" descr="0530530490560510530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5257800"/>
            <a:ext cx="20256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13" descr="parad07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188913"/>
            <a:ext cx="2333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E8D52-3A52-444E-A54F-428E7D59AA4A}" type="slidenum">
              <a:rPr lang="ru-RU"/>
              <a:pPr>
                <a:defRPr/>
              </a:pPr>
              <a:t>20</a:t>
            </a:fld>
            <a:endParaRPr lang="ru-RU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FF3300"/>
                </a:solidFill>
              </a:rPr>
              <a:t>Метод упражнения: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                          </a:t>
            </a:r>
            <a:r>
              <a:rPr lang="ru-RU" sz="2400" b="1" smtClean="0">
                <a:solidFill>
                  <a:srgbClr val="800000"/>
                </a:solidFill>
              </a:rPr>
              <a:t>Подразделяется на 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Строевые;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Физические 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Стрелковые;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Технические;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Тактические;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Комплексные;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Специальные.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FF"/>
                </a:solidFill>
              </a:rPr>
              <a:t>По организации деятельности на:</a:t>
            </a:r>
            <a:r>
              <a:rPr lang="ru-RU" sz="2400" b="1" smtClean="0">
                <a:solidFill>
                  <a:srgbClr val="800000"/>
                </a:solidFill>
              </a:rPr>
              <a:t> </a:t>
            </a:r>
            <a:r>
              <a:rPr lang="ru-RU" sz="2400" b="1" smtClean="0">
                <a:solidFill>
                  <a:srgbClr val="FF0000"/>
                </a:solidFill>
              </a:rPr>
              <a:t>индивидуальные и групповые.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FF"/>
                </a:solidFill>
              </a:rPr>
              <a:t>По дидактическому назначению</a:t>
            </a:r>
            <a:r>
              <a:rPr lang="ru-RU" sz="2400" b="1" smtClean="0">
                <a:solidFill>
                  <a:srgbClr val="800000"/>
                </a:solidFill>
              </a:rPr>
              <a:t> -  </a:t>
            </a:r>
            <a:r>
              <a:rPr lang="ru-RU" sz="2400" b="1" smtClean="0">
                <a:solidFill>
                  <a:srgbClr val="FF0000"/>
                </a:solidFill>
              </a:rPr>
              <a:t>на вводные, основные и тренировочные.</a:t>
            </a:r>
          </a:p>
        </p:txBody>
      </p:sp>
      <p:pic>
        <p:nvPicPr>
          <p:cNvPr id="37893" name="Picture 7" descr="4a0f3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916113"/>
            <a:ext cx="23241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9" descr="DETAIL%5FPICTURE%5F663119%5F27371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2349500"/>
            <a:ext cx="22002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5" name="Picture 11" descr="17c7810b227e8daeabd1f0703ff0d24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3644900"/>
            <a:ext cx="2333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CDDF0-54A2-4658-9D10-C90E529DB625}" type="slidenum">
              <a:rPr lang="ru-RU"/>
              <a:pPr>
                <a:defRPr/>
              </a:pPr>
              <a:t>21</a:t>
            </a:fld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264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smtClean="0">
                <a:solidFill>
                  <a:srgbClr val="0000FF"/>
                </a:solidFill>
                <a:latin typeface="Times New Roman" pitchFamily="18" charset="0"/>
              </a:rPr>
              <a:t>Вводные упражнения следуют сразу за практическим показом. Их назначение - обеспечить медленное, но точное выполнение воинами разучиваемых действий.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rgbClr val="990000"/>
                </a:solidFill>
                <a:latin typeface="Times New Roman" pitchFamily="18" charset="0"/>
              </a:rPr>
              <a:t>Основные упражнения имеют своей целью формирование навыков  и умений высокого профессионального уровня.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>
                <a:solidFill>
                  <a:srgbClr val="0000FF"/>
                </a:solidFill>
                <a:latin typeface="Times New Roman" pitchFamily="18" charset="0"/>
              </a:rPr>
              <a:t> Тренировочные упражнения — это сознательное, многократное повторение уже усвоенного действия (приема) с целью его закрепления и совершенствования.</a:t>
            </a:r>
          </a:p>
          <a:p>
            <a:pPr eaLnBrk="1" hangingPunct="1">
              <a:lnSpc>
                <a:spcPct val="90000"/>
              </a:lnSpc>
            </a:pPr>
            <a:endParaRPr lang="ru-RU" b="1" smtClean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FECDB-027F-4DBF-B615-2A1A376770DC}" type="slidenum">
              <a:rPr lang="ru-RU"/>
              <a:pPr>
                <a:defRPr/>
              </a:pPr>
              <a:t>22</a:t>
            </a:fld>
            <a:endParaRPr lang="ru-RU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00000"/>
                </a:solidFill>
              </a:rPr>
              <a:t>Метод практических работ: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b="1" smtClean="0"/>
              <a:t>       </a:t>
            </a:r>
            <a:r>
              <a:rPr lang="ru-RU" b="1" smtClean="0">
                <a:solidFill>
                  <a:srgbClr val="008000"/>
                </a:solidFill>
              </a:rPr>
              <a:t>Обслуживание и ремонт боевой техники и оружия, оборудование огневых позиций, решение задач в ходе тактических учений, пуска ракет, боевых стрельб полетов.</a:t>
            </a:r>
          </a:p>
        </p:txBody>
      </p:sp>
      <p:pic>
        <p:nvPicPr>
          <p:cNvPr id="39941" name="Picture 7" descr="76%5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4724400"/>
            <a:ext cx="24098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9" descr="05004805705005705304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4221163"/>
            <a:ext cx="22669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3" name="Picture 11" descr="4%5F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4437063"/>
            <a:ext cx="22002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88125" y="6381750"/>
            <a:ext cx="2133600" cy="476250"/>
          </a:xfrm>
        </p:spPr>
        <p:txBody>
          <a:bodyPr/>
          <a:lstStyle/>
          <a:p>
            <a:pPr>
              <a:defRPr/>
            </a:pPr>
            <a:fld id="{56871CEE-DD85-464C-BF30-839F9768050F}" type="slidenum">
              <a:rPr lang="ru-RU"/>
              <a:pPr>
                <a:defRPr/>
              </a:pPr>
              <a:t>23</a:t>
            </a:fld>
            <a:endParaRPr lang="ru-RU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008000"/>
                </a:solidFill>
              </a:rPr>
              <a:t>Метод самостоятельная работа: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Работа с источниками;</a:t>
            </a:r>
          </a:p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Изучение техники;</a:t>
            </a:r>
          </a:p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Тренировки;</a:t>
            </a:r>
          </a:p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Просмотр и прослушивание радио и телепередач;</a:t>
            </a:r>
          </a:p>
        </p:txBody>
      </p:sp>
      <p:pic>
        <p:nvPicPr>
          <p:cNvPr id="40965" name="Picture 7" descr="kaz24857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4076700"/>
            <a:ext cx="22002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9" descr="pic%5F13644794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4868863"/>
            <a:ext cx="2333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7" name="Picture 11" descr="x%5F1b88e82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4868863"/>
            <a:ext cx="2333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13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5963" y="1268413"/>
            <a:ext cx="3130550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5D8CD7-623F-4F31-AB9C-62FBD7AC6613}" type="slidenum">
              <a:rPr lang="ru-RU"/>
              <a:pPr>
                <a:defRPr/>
              </a:pPr>
              <a:t>24</a:t>
            </a:fld>
            <a:endParaRPr lang="ru-RU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Формы обучения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Формы организации обучения (организационные формы) – это внешняя сторона организации учебного процесса; внешнее выражение согласованной деятельности обучающего и обучаемых, осуществляемой в определенном порядке и режиме.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</a:t>
            </a:r>
            <a:r>
              <a:rPr lang="ru-RU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Группы форм обучения: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Учебно-плановые (теоретические, практические, тренировочные занятия, боевые стрельбы, пуски ракет, учения);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Служебно-плановые ( парковые дни и дни регламентных работ)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Общественно-плановые (внеурочные) – технические кружки, школы, передового опыта, военно-спортивные секции, конкурсы, викторины.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277F2-4C6C-46A6-803C-33236B48BF34}" type="slidenum">
              <a:rPr lang="ru-RU"/>
              <a:pPr>
                <a:defRPr/>
              </a:pPr>
              <a:t>25</a:t>
            </a:fld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59113" y="333375"/>
            <a:ext cx="3457575" cy="5746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</a:rPr>
              <a:t>Формы обучения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123006"/>
            <a:ext cx="8496944" cy="1441898"/>
          </a:xfrm>
          <a:prstGeom prst="rect">
            <a:avLst/>
          </a:prstGeom>
          <a:solidFill>
            <a:srgbClr val="FBFC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0000CC"/>
                </a:solidFill>
                <a:latin typeface="+mj-lt"/>
              </a:rPr>
              <a:t>- </a:t>
            </a:r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Это организация обучения, </a:t>
            </a:r>
            <a:r>
              <a:rPr lang="ru-RU" sz="2400" b="1" kern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внешнее выражение согласованной деятельности обучающего и обучаемых, осуществляемой в определенном порядке и режиме.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288" y="3043238"/>
            <a:ext cx="3933825" cy="457200"/>
          </a:xfrm>
          <a:prstGeom prst="roundRect">
            <a:avLst/>
          </a:prstGeom>
          <a:solidFill>
            <a:srgbClr val="FEE6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</a:rPr>
              <a:t>Учебно-плановые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488" y="4437063"/>
            <a:ext cx="3933825" cy="457200"/>
          </a:xfrm>
          <a:prstGeom prst="roundRect">
            <a:avLst/>
          </a:prstGeom>
          <a:solidFill>
            <a:srgbClr val="FEE6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</a:rPr>
              <a:t>Служебно-плановые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" y="5756275"/>
            <a:ext cx="3886200" cy="601663"/>
          </a:xfrm>
          <a:prstGeom prst="roundRect">
            <a:avLst/>
          </a:prstGeom>
          <a:solidFill>
            <a:srgbClr val="FEE6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</a:rPr>
              <a:t>Общественно-плановые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</a:rPr>
              <a:t>(внеурочные)</a:t>
            </a: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 rot="5400000">
            <a:off x="6455059" y="1386532"/>
            <a:ext cx="914400" cy="3960440"/>
          </a:xfrm>
          <a:prstGeom prst="wedgeRoundRectCallout">
            <a:avLst>
              <a:gd name="adj1" fmla="val -17756"/>
              <a:gd name="adj2" fmla="val 65697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800" b="1" dirty="0">
                <a:solidFill>
                  <a:srgbClr val="0000CC"/>
                </a:solidFill>
              </a:rPr>
              <a:t>Теоретические, практические, тренировочные занятия, боевые стрельбы, пуски ракет, учения </a:t>
            </a: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 rot="5400000">
            <a:off x="6464989" y="2700607"/>
            <a:ext cx="952730" cy="3960440"/>
          </a:xfrm>
          <a:prstGeom prst="wedgeRoundRectCallout">
            <a:avLst>
              <a:gd name="adj1" fmla="val -17756"/>
              <a:gd name="adj2" fmla="val 65697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800" b="1" dirty="0">
                <a:solidFill>
                  <a:srgbClr val="0000CC"/>
                </a:solidFill>
              </a:rPr>
              <a:t>Парковые дни и дни регламентных работ</a:t>
            </a:r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 rot="5400000">
            <a:off x="6371982" y="4077072"/>
            <a:ext cx="1224136" cy="3960440"/>
          </a:xfrm>
          <a:prstGeom prst="wedgeRoundRectCallout">
            <a:avLst>
              <a:gd name="adj1" fmla="val -17756"/>
              <a:gd name="adj2" fmla="val 65697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800" b="1" dirty="0">
                <a:solidFill>
                  <a:srgbClr val="0000CC"/>
                </a:solidFill>
              </a:rPr>
              <a:t>Технические кружки, школы передового опыта, военно-спортивные секции, викторины, конкурсы</a:t>
            </a:r>
          </a:p>
        </p:txBody>
      </p:sp>
      <p:cxnSp>
        <p:nvCxnSpPr>
          <p:cNvPr id="19" name="Прямая со стрелкой 18"/>
          <p:cNvCxnSpPr>
            <a:endCxn id="6" idx="0"/>
          </p:cNvCxnSpPr>
          <p:nvPr/>
        </p:nvCxnSpPr>
        <p:spPr>
          <a:xfrm>
            <a:off x="4643438" y="908050"/>
            <a:ext cx="0" cy="21431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9" idx="0"/>
          </p:cNvCxnSpPr>
          <p:nvPr/>
        </p:nvCxnSpPr>
        <p:spPr>
          <a:xfrm>
            <a:off x="2362200" y="2565400"/>
            <a:ext cx="0" cy="4778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362200" y="3500438"/>
            <a:ext cx="0" cy="9366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362200" y="4894263"/>
            <a:ext cx="0" cy="8620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7C0E8-5719-4524-A6CB-CA8043A0C537}" type="slidenum">
              <a:rPr lang="ru-RU"/>
              <a:pPr>
                <a:defRPr/>
              </a:pPr>
              <a:t>26</a:t>
            </a:fld>
            <a:endParaRPr lang="ru-RU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Правила обучения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Под </a:t>
            </a:r>
            <a:r>
              <a:rPr lang="ru-RU" sz="28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правилами обучения </a:t>
            </a:r>
            <a:r>
              <a:rPr lang="ru-RU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понимают руководящие положения, которые раскрывают отдельные стороны применения определенного принципа обучения. Это конкретные указания о том, как нужно поступить в типичной педагогической ситуации.</a:t>
            </a:r>
          </a:p>
          <a:p>
            <a:pPr eaLnBrk="1" hangingPunct="1">
              <a:defRPr/>
            </a:pP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Правила вытекают из принципов обучения и конкретизируют их. </a:t>
            </a:r>
          </a:p>
          <a:p>
            <a:pPr eaLnBrk="1" hangingPunct="1">
              <a:defRPr/>
            </a:pP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Правила указывают педагогу, как в практической работе следует реализовать дидактический принцип.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48AEB-95B1-498F-A82A-FF99D85A0651}" type="slidenum">
              <a:rPr lang="ru-RU"/>
              <a:pPr>
                <a:defRPr/>
              </a:pPr>
              <a:t>27</a:t>
            </a:fld>
            <a:endParaRPr lang="ru-RU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FF3300"/>
                </a:solidFill>
                <a:latin typeface="Times New Roman" pitchFamily="18" charset="0"/>
              </a:rPr>
              <a:t>Принципы обучения военнослужащих</a:t>
            </a:r>
            <a:br>
              <a:rPr lang="ru-RU" sz="3200" b="1" smtClean="0">
                <a:solidFill>
                  <a:srgbClr val="FF3300"/>
                </a:solidFill>
                <a:latin typeface="Times New Roman" pitchFamily="18" charset="0"/>
              </a:rPr>
            </a:br>
            <a:endParaRPr lang="ru-RU" sz="3200" b="1" smtClean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 современной науке </a:t>
            </a:r>
            <a:r>
              <a:rPr lang="ru-RU" sz="40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принципы </a:t>
            </a:r>
            <a:r>
              <a:rPr lang="ru-RU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– это исходные положения какой-либо теории, руководящие идеи. В принципах обучения, или дидактики, выражены требования закономерностей данного процесса, его противоречий и логики.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F5077-ED06-4C3A-A918-C7DAD2E1C380}" type="slidenum">
              <a:rPr lang="ru-RU"/>
              <a:pPr>
                <a:defRPr/>
              </a:pPr>
              <a:t>28</a:t>
            </a:fld>
            <a:endParaRPr lang="ru-RU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Принципы обучения военнослужащих:</a:t>
            </a:r>
            <a:br>
              <a:rPr lang="ru-RU" sz="32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 b="1" smtClean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Учить войска тому, что необходимо на войне;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научность обучения военнослужащих;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практическая направленность обучения военнослужащих, связь обучения с жизнью, с практикой строительства и развития ВС РК;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наглядность в обучении;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сознательность, активность и </a:t>
            </a:r>
            <a:r>
              <a:rPr lang="ru-RU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самостоятельностьобучения</a:t>
            </a: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систематичность, последовательность и комплексность в обучении;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обучение на высоком уровне трудностей;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прочность овладения знаниями, навыками и умениями;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коллективизм и индивидуальный подход к обучению военнослужащих.</a:t>
            </a:r>
            <a:endParaRPr lang="ru-RU" sz="28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471A9-DDF1-4E20-BB80-12E84742DE67}" type="slidenum">
              <a:rPr lang="ru-RU"/>
              <a:pPr>
                <a:defRPr/>
              </a:pPr>
              <a:t>29</a:t>
            </a:fld>
            <a:endParaRPr lang="ru-RU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Вывод: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mtClean="0"/>
              <a:t>      </a:t>
            </a:r>
            <a:r>
              <a:rPr lang="ru-RU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Процесс обучения военнослужащих характеризуется обоснованностью, многофункциональностью, фундаментальностью и практичной направленностью. Эти черты присущи как его организации, так и методике, что обеспечивает подготовку военных специалистов в ходе целеустремленного, организованного, методически обоснованного, высокорезультативного процесса обучения.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Военная дидактика</a:t>
            </a:r>
            <a:r>
              <a:rPr lang="ru-RU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рассматривает обучение военнослужащих, с одной стороны, ка</a:t>
            </a:r>
            <a:r>
              <a:rPr lang="ru-RU" sz="2800" i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 специфический педагогический процесс, </a:t>
            </a:r>
            <a:r>
              <a:rPr lang="ru-RU" sz="28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главная задача которого состоит в том, чтобы обеспечить высокую постоянную боевую готовность частей, их способность выполнить свой конституционных долг перед народом – защитить Отечество от посягательств любого агрессора. С другой стороны, обучение военнослужащих понимается как </a:t>
            </a:r>
            <a:r>
              <a:rPr lang="ru-RU" sz="2800" i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сложный социальный и педагогический процесс.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7A55D-980E-4A44-B910-A8F79EC49A8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Основные </a:t>
            </a:r>
            <a:r>
              <a:rPr lang="ru-RU" b="1" i="1" u="sng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функции</a:t>
            </a:r>
            <a:r>
              <a:rPr lang="ru-RU" b="1" i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педагогического процесса:</a:t>
            </a:r>
            <a:endParaRPr lang="ru-RU" b="1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1) </a:t>
            </a:r>
            <a:r>
              <a:rPr lang="ru-RU" sz="2400" b="1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образовательная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(вооружение военнослужащего знаниями, навыками, умениями; формирование правильных представлений и понятий об окружающем мире, об изучаемых предметах и дисциплинах; выработка определенного мировоззрения; развитие логического мышления, самостоятельности в решении учебных задач и др.);</a:t>
            </a:r>
          </a:p>
          <a:p>
            <a:pPr>
              <a:buNone/>
            </a:pP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2) </a:t>
            </a:r>
            <a:r>
              <a:rPr lang="ru-RU" sz="2400" b="1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воспитательная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(формирование профессионально-важных качеств личности военнослужащего, здорового морально-психологического состояния воинского коллектива);</a:t>
            </a:r>
          </a:p>
          <a:p>
            <a:pPr>
              <a:buNone/>
            </a:pP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7A55D-980E-4A44-B910-A8F79EC49A8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3) </a:t>
            </a:r>
            <a:r>
              <a:rPr lang="ru-RU" sz="2800" b="1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развивающая</a:t>
            </a:r>
            <a:r>
              <a:rPr lang="ru-RU" sz="28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(формирование у военнослужащих умения мыслить творчески при решении возникающих задач; совершенствование интеллектуальных и физических сил военнослужащих, их способностей);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4) </a:t>
            </a:r>
            <a:r>
              <a:rPr lang="ru-RU" sz="2800" b="1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психологическая</a:t>
            </a:r>
            <a:r>
              <a:rPr lang="ru-RU" sz="28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(формирование у военнослужащих психологической устойчивости и готовности к успешным действиям в современном бою, к решению боевых, учебных и служебных задач).</a:t>
            </a:r>
          </a:p>
          <a:p>
            <a:pPr algn="just">
              <a:buNone/>
            </a:pP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7A55D-980E-4A44-B910-A8F79EC49A8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sz="3200" b="1" u="sng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Принципы обучения военнослужащих:</a:t>
            </a:r>
            <a:endParaRPr lang="ru-RU" sz="3200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социальная обусловленность обучения военнослужащих;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научность обучения военнослужащих;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практическая направленность обучения военнослужащих, связь обучения с жизнью, с практикой строительства и развития Вооруженных Сил;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наглядность в обучении;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доступность и высокий уровень трудности обучения;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сознательность, активность и самостоятельность военнослужащих (обучающихся) при руководящей роли педагога;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систематичность, последовательность и комплексность в обучении;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прочность усвоения в обучении, прочность результатов обучения и развития познавательных сил военнослужащих;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коллективизм и индивидуальный подход к обучению военнослужащих, рациональное сочетание коллективных (групповых) и индивидуальных форм и способов обучения;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• гуманный, воспитывающий и развивающий характер обучения военнослужащих.</a:t>
            </a:r>
          </a:p>
          <a:p>
            <a:pPr algn="just">
              <a:buNone/>
            </a:pPr>
            <a:endParaRPr lang="ru-RU" sz="18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7A55D-980E-4A44-B910-A8F79EC49A8A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7E6FE3-B95A-4D98-8DAA-9D930702DF88}" type="slidenum">
              <a:rPr lang="ru-RU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Сущность   военной педагогики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496300" cy="47085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- состоит </a:t>
            </a:r>
            <a:r>
              <a:rPr lang="ru-RU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том,  что объектом педагогического воздействия в армии являются взрослые люди, со сложившимися взглядами, представлениями, обладающие определенными качествами.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sz="2800" b="1" i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 этом каждый воин несет личную ответственность (не только моральную, но и юридическую) за качество своей учебы, за свое поведение.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F498A9-9D01-4E52-AB4A-C59C81FEEC46}" type="slidenum">
              <a:rPr lang="ru-RU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Специфика военной педагогики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36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связана с тем, что военнослужащие с первых дней службы или обучения в ВУЗе не просто учатся и готовятся как военные специалисты, а начинают решать реальные учебные, служебные, боевые задачи.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93D40-FA23-44CB-A7C3-3301A53DE173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337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smtClean="0">
                <a:solidFill>
                  <a:srgbClr val="0000FF"/>
                </a:solidFill>
              </a:rPr>
              <a:t>       Обучение личного состава - это  социально-педагогический процесс, обусловленный  потребностями нашего государства в хорошо подготовленных воинах, подразделениях, частях, способных успешно выполнять боевые и служебные задачи.</a:t>
            </a: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FF0000"/>
                </a:solidFill>
              </a:rPr>
              <a:t>           </a:t>
            </a: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FF0000"/>
                </a:solidFill>
              </a:rPr>
              <a:t> </a:t>
            </a:r>
            <a:r>
              <a:rPr lang="ru-RU" sz="3600" b="1" smtClean="0">
                <a:solidFill>
                  <a:srgbClr val="FF0000"/>
                </a:solidFill>
              </a:rPr>
              <a:t>Современный процесс  обучения воинов реализует четыре основные функции: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1449</Words>
  <Application>Microsoft Office PowerPoint</Application>
  <PresentationFormat>Экран (4:3)</PresentationFormat>
  <Paragraphs>212</Paragraphs>
  <Slides>29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Оформление по умолчанию</vt:lpstr>
      <vt:lpstr>    Тема № 8  Военная педагогика.  Особенности  военно-педагогического процесса   Занятие 2 – лекция 2 часа</vt:lpstr>
      <vt:lpstr>Слайд 2</vt:lpstr>
      <vt:lpstr>Слайд 3</vt:lpstr>
      <vt:lpstr>Слайд 4</vt:lpstr>
      <vt:lpstr>Слайд 5</vt:lpstr>
      <vt:lpstr>Принципы обучения военнослужащих:</vt:lpstr>
      <vt:lpstr>Сущность   военной педагогики</vt:lpstr>
      <vt:lpstr>Специфика военной педагогики</vt:lpstr>
      <vt:lpstr>Слайд 9</vt:lpstr>
      <vt:lpstr>Слайд 10</vt:lpstr>
      <vt:lpstr>Слайд 11</vt:lpstr>
      <vt:lpstr>Слайд 12</vt:lpstr>
      <vt:lpstr>Особенностью военно-педагогического процесса является :</vt:lpstr>
      <vt:lpstr>Слайд 14</vt:lpstr>
      <vt:lpstr>Процесс обучения предполагает: </vt:lpstr>
      <vt:lpstr>Слайд 16</vt:lpstr>
      <vt:lpstr>Слайд 17</vt:lpstr>
      <vt:lpstr>Слайд 18</vt:lpstr>
      <vt:lpstr>Метод показа:</vt:lpstr>
      <vt:lpstr>Метод упражнения:</vt:lpstr>
      <vt:lpstr>Слайд 21</vt:lpstr>
      <vt:lpstr>Метод практических работ:</vt:lpstr>
      <vt:lpstr>Метод самостоятельная работа:</vt:lpstr>
      <vt:lpstr>Формы обучения</vt:lpstr>
      <vt:lpstr>Слайд 25</vt:lpstr>
      <vt:lpstr>Правила обучения</vt:lpstr>
      <vt:lpstr>Принципы обучения военнослужащих </vt:lpstr>
      <vt:lpstr>Принципы обучения военнослужащих: </vt:lpstr>
      <vt:lpstr>Вывод: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bilyk</dc:creator>
  <cp:lastModifiedBy>admin</cp:lastModifiedBy>
  <cp:revision>50</cp:revision>
  <dcterms:created xsi:type="dcterms:W3CDTF">2010-11-12T01:49:16Z</dcterms:created>
  <dcterms:modified xsi:type="dcterms:W3CDTF">2021-05-02T16:09:04Z</dcterms:modified>
</cp:coreProperties>
</file>